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1" r:id="rId2"/>
    <p:sldId id="259" r:id="rId3"/>
    <p:sldId id="260" r:id="rId4"/>
    <p:sldId id="256" r:id="rId5"/>
    <p:sldId id="258" r:id="rId6"/>
    <p:sldId id="257" r:id="rId7"/>
    <p:sldId id="265" r:id="rId8"/>
    <p:sldId id="262" r:id="rId9"/>
    <p:sldId id="264" r:id="rId10"/>
    <p:sldId id="266" r:id="rId11"/>
    <p:sldId id="263" r:id="rId12"/>
    <p:sldId id="267" r:id="rId13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473"/>
    <p:restoredTop sz="94681"/>
  </p:normalViewPr>
  <p:slideViewPr>
    <p:cSldViewPr snapToGrid="0">
      <p:cViewPr>
        <p:scale>
          <a:sx n="120" d="100"/>
          <a:sy n="120" d="100"/>
        </p:scale>
        <p:origin x="1448" y="8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FBFD5FE-49E7-961C-C9D6-1D21AFC2A0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D1D2EEF-BCD6-3A25-9B18-081287EE98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AB1DC0E-B4D2-B3B9-CA31-722DA689E8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C8B0F-25BD-394E-BC36-20951D2CEE6F}" type="datetimeFigureOut">
              <a:rPr lang="fr-FR" smtClean="0"/>
              <a:t>01/12/2025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1A174BE-F3FA-94B9-C8C2-B338B952AE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9A1B92F-97B7-56D3-8450-05BC20D71B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0D152-0F82-CF43-B104-CB10F8837E6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269258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753E261-F1AD-854B-C92D-696E47682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43BE244E-A35A-05D1-4072-CCF0B4CE45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D8D3CA9-9758-1E60-8E78-B6E27254EA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C8B0F-25BD-394E-BC36-20951D2CEE6F}" type="datetimeFigureOut">
              <a:rPr lang="fr-FR" smtClean="0"/>
              <a:t>01/12/2025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AE8881E-3CCF-7BF1-A391-16C3DAAB6A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940BC39-1C17-0155-06BF-669563B81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0D152-0F82-CF43-B104-CB10F8837E6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25955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DAADCC36-6D82-37FD-4F7D-C5E32DE1BD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E4104E09-43A0-E227-D814-FA98227AC5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0B39EDD-9FF6-DFD4-B743-46DF972EC5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C8B0F-25BD-394E-BC36-20951D2CEE6F}" type="datetimeFigureOut">
              <a:rPr lang="fr-FR" smtClean="0"/>
              <a:t>01/12/2025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DB3E70E-1C89-A63E-F126-DCE8D16CA2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75C68AF-D4C0-F42F-14D0-5C3E8B431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0D152-0F82-CF43-B104-CB10F8837E6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529606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651DEE0-CF24-7BCD-CF98-FC4C018E9E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CE02958-7DFE-8402-7DE7-7211B105E9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0708EF3-A6BB-38F0-AB36-D3D30BD217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C8B0F-25BD-394E-BC36-20951D2CEE6F}" type="datetimeFigureOut">
              <a:rPr lang="fr-FR" smtClean="0"/>
              <a:t>01/12/2025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F1526B4-1962-599B-6349-FEEBA56027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5E965D6-3298-80E8-A497-185B933F1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0D152-0F82-CF43-B104-CB10F8837E6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945351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400B8C1-199C-9DD5-28CA-8ABF60BA79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A8D970D-22A8-4387-FAD4-0C8F6430BE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678D96C-5AA7-439C-129C-C05209AEF9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C8B0F-25BD-394E-BC36-20951D2CEE6F}" type="datetimeFigureOut">
              <a:rPr lang="fr-FR" smtClean="0"/>
              <a:t>01/12/2025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A7439BE-9679-2DA0-C068-B6FA2EF3A3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93E6C3B-8A72-F081-59AC-681FAFA83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0D152-0F82-CF43-B104-CB10F8837E6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134369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B2380C1-472C-6A35-B9D3-C78206F803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8851EAB-9EE2-0ED2-9BCF-105BCF55A2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D2FFD721-F742-88C0-BF37-366121B690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9423709-142E-753B-9276-5EB0538765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C8B0F-25BD-394E-BC36-20951D2CEE6F}" type="datetimeFigureOut">
              <a:rPr lang="fr-FR" smtClean="0"/>
              <a:t>01/12/2025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5EAA6BD-3197-9F77-9B3C-0E2959F429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BB53F96-16E5-70B1-8FB4-437DE88C8F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0D152-0F82-CF43-B104-CB10F8837E6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523502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014C9EB-9363-5192-92F2-12D60DE171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303B96C-C50D-E59A-1710-61261EECD4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CEDF920F-F87C-27ED-E14E-E7DA52BB1C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345FA93C-1D59-EF88-3D67-F5E3FA0BE9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52751E07-C90C-13C2-740D-D4B5C1F81A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17FB1819-BAA9-D3DB-2D01-0E46F94380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C8B0F-25BD-394E-BC36-20951D2CEE6F}" type="datetimeFigureOut">
              <a:rPr lang="fr-FR" smtClean="0"/>
              <a:t>01/12/2025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D918D6DB-7104-7309-B1D9-E5AAA1A8B3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E5E493A4-1975-2D87-1502-D3A11B079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0D152-0F82-CF43-B104-CB10F8837E6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398301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A848E39-1D28-F09C-BF5D-1AB303CE71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0EFD7942-06E7-CD02-B00F-7FAE1A66F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C8B0F-25BD-394E-BC36-20951D2CEE6F}" type="datetimeFigureOut">
              <a:rPr lang="fr-FR" smtClean="0"/>
              <a:t>01/12/2025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E730D476-A9C3-CDB4-A3B7-1B3F3CF00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CA0C3DF-86B1-ADF2-CF78-889549FE08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0D152-0F82-CF43-B104-CB10F8837E6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797396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EDBAEF6D-E532-82A1-4D35-EACB02403A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C8B0F-25BD-394E-BC36-20951D2CEE6F}" type="datetimeFigureOut">
              <a:rPr lang="fr-FR" smtClean="0"/>
              <a:t>01/12/2025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6B802819-A40F-7535-C39A-DA894F6B9F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89CD40E-2B1B-09F6-AB77-31A9CB985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0D152-0F82-CF43-B104-CB10F8837E6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383802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AFB0A3A-8D70-6D6E-BA57-B465ADBAE5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46DB629-89EA-94E7-D7A8-93CB3C274F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7AF9F2C0-9069-6491-6B08-D7A527B4B0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CD12ED8-CBBB-C424-34C7-183A585157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C8B0F-25BD-394E-BC36-20951D2CEE6F}" type="datetimeFigureOut">
              <a:rPr lang="fr-FR" smtClean="0"/>
              <a:t>01/12/2025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458E0498-3FB7-C63E-81E3-61FD43FC3E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2F2D436-E174-7F28-6D2A-DFA1D2E92B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0D152-0F82-CF43-B104-CB10F8837E6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407004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D0BB6DC-BA5B-93BF-3666-892319E0DE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1EBD0A64-788B-9CCB-0B87-8300700185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E5DC6825-A33B-1D3F-4F04-995EF63E55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607C328A-45C1-EC90-A629-E8AD4B0BE5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C8B0F-25BD-394E-BC36-20951D2CEE6F}" type="datetimeFigureOut">
              <a:rPr lang="fr-FR" smtClean="0"/>
              <a:t>01/12/2025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19C99443-B97F-DC04-91CE-56D303D235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F43572C-EF92-2864-D45B-507AF1AD1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0D152-0F82-CF43-B104-CB10F8837E6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249771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25577FA0-037C-C284-5587-44F4890E69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71EF1B0-31BE-9113-AD9E-8C184F285E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01CB3E7-0952-FA9F-B3C3-CF01408605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66C8B0F-25BD-394E-BC36-20951D2CEE6F}" type="datetimeFigureOut">
              <a:rPr lang="fr-FR" smtClean="0"/>
              <a:t>01/12/2025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C89AF95-869C-C58F-173B-1CA6D790D2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6F02C14-37E1-BA00-4AE1-3D08A74653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6D0D152-0F82-CF43-B104-CB10F8837E6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198266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5E353C42-345D-213E-B717-84377402F3DD}"/>
              </a:ext>
            </a:extLst>
          </p:cNvPr>
          <p:cNvSpPr txBox="1"/>
          <p:nvPr/>
        </p:nvSpPr>
        <p:spPr>
          <a:xfrm>
            <a:off x="1" y="3167390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/>
              <a:t>Modélisation physique de la réactivation de la faille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64644EF0-8C7F-F4DF-0A8B-63059E8E0F9D}"/>
              </a:ext>
            </a:extLst>
          </p:cNvPr>
          <p:cNvSpPr txBox="1"/>
          <p:nvPr/>
        </p:nvSpPr>
        <p:spPr>
          <a:xfrm>
            <a:off x="0" y="3846786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/>
              <a:t>Erhel</a:t>
            </a:r>
            <a:r>
              <a:rPr lang="fr-FR" dirty="0"/>
              <a:t> </a:t>
            </a:r>
            <a:r>
              <a:rPr lang="fr-FR" dirty="0" err="1"/>
              <a:t>Cayzac</a:t>
            </a:r>
            <a:r>
              <a:rPr lang="fr-FR" dirty="0"/>
              <a:t>, Louis </a:t>
            </a:r>
            <a:r>
              <a:rPr lang="fr-FR" dirty="0" err="1"/>
              <a:t>Cristante</a:t>
            </a:r>
            <a:r>
              <a:rPr lang="fr-FR" dirty="0"/>
              <a:t>, Léonard Duval--Laude, Thomas Gori et Aymeric </a:t>
            </a:r>
            <a:r>
              <a:rPr lang="fr-FR" dirty="0" err="1"/>
              <a:t>Tourret</a:t>
            </a:r>
            <a:r>
              <a:rPr lang="fr-F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097435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9AD65350-E931-D76C-D1DA-D024C480CD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5702" y="959492"/>
            <a:ext cx="6580596" cy="4939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3536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12538AED-E644-9A55-8314-6CF5C9466B4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063"/>
          <a:stretch>
            <a:fillRect/>
          </a:stretch>
        </p:blipFill>
        <p:spPr>
          <a:xfrm>
            <a:off x="491490" y="419582"/>
            <a:ext cx="11209020" cy="6018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8679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texte, diagramme, capture d’écran, ligne&#10;&#10;Le contenu généré par l’IA peut être incorrect.">
            <a:extLst>
              <a:ext uri="{FF2B5EF4-FFF2-40B4-BE49-F238E27FC236}">
                <a16:creationId xmlns:a16="http://schemas.microsoft.com/office/drawing/2014/main" id="{70442504-2D1E-0848-9FAB-6695C116F0F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9260"/>
          <a:stretch>
            <a:fillRect/>
          </a:stretch>
        </p:blipFill>
        <p:spPr>
          <a:xfrm>
            <a:off x="3540035" y="2059001"/>
            <a:ext cx="4842842" cy="4661362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1EB50E3F-648A-1C6B-8408-82DD49A678FE}"/>
              </a:ext>
            </a:extLst>
          </p:cNvPr>
          <p:cNvSpPr txBox="1"/>
          <p:nvPr/>
        </p:nvSpPr>
        <p:spPr>
          <a:xfrm>
            <a:off x="0" y="310969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/>
              <a:t>Prise en compte de la </a:t>
            </a:r>
            <a:r>
              <a:rPr lang="fr-FR" sz="2400" b="1" dirty="0" err="1"/>
              <a:t>poro</a:t>
            </a:r>
            <a:r>
              <a:rPr lang="fr-FR" sz="2400" b="1" dirty="0"/>
              <a:t>-élasticité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36FE147E-2C16-4B4E-E555-F5E0DA1888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4428" y="917947"/>
            <a:ext cx="9843143" cy="995740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35707501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texte, capture d’écran, diagramme, ligne&#10;&#10;Le contenu généré par l’IA peut être incorrect.">
            <a:extLst>
              <a:ext uri="{FF2B5EF4-FFF2-40B4-BE49-F238E27FC236}">
                <a16:creationId xmlns:a16="http://schemas.microsoft.com/office/drawing/2014/main" id="{1BF6EA12-3CE8-B32B-AE42-2B741E81AA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1350" y="342900"/>
            <a:ext cx="5829300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7085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DAE207A9-5FB7-2240-A66B-09311D748619}"/>
              </a:ext>
            </a:extLst>
          </p:cNvPr>
          <p:cNvSpPr txBox="1"/>
          <p:nvPr/>
        </p:nvSpPr>
        <p:spPr>
          <a:xfrm>
            <a:off x="5642658" y="2848565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5EFB3A35-1C7B-A700-84A2-B0ECBBD0A43E}"/>
                  </a:ext>
                </a:extLst>
              </p:cNvPr>
              <p:cNvSpPr txBox="1"/>
              <p:nvPr/>
            </p:nvSpPr>
            <p:spPr>
              <a:xfrm>
                <a:off x="2837516" y="1602212"/>
                <a:ext cx="6516965" cy="47250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num>
                        <m:den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acc>
                        <m:accPr>
                          <m:chr m:val="̇"/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= </m:t>
                      </m:r>
                      <m:r>
                        <a:rPr lang="fr-FR" i="1" smtClean="0"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fr-FR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i="1" smtClean="0">
                          <a:latin typeface="Cambria Math" panose="02040503050406030204" pitchFamily="18" charset="0"/>
                        </a:rPr>
                        <m:t>= −</m:t>
                      </m:r>
                      <m:r>
                        <a:rPr lang="fr-FR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fr-FR" i="1" smtClean="0">
                          <a:latin typeface="Cambria Math" panose="02040503050406030204" pitchFamily="18" charset="0"/>
                        </a:rPr>
                        <m:t>( </m:t>
                      </m:r>
                      <m:sSup>
                        <m:sSup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fr-FR" i="1" smtClean="0">
                          <a:latin typeface="Cambria Math" panose="02040503050406030204" pitchFamily="18" charset="0"/>
                        </a:rPr>
                        <m:t> +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𝑠𝑖𝑛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) </m:t>
                      </m:r>
                      <m:r>
                        <a:rPr lang="fr-FR" i="1" smtClean="0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fr-FR" i="1" smtClean="0">
                          <a:latin typeface="Cambria Math" panose="02040503050406030204" pitchFamily="18" charset="0"/>
                        </a:rPr>
                        <m:t>− </m:t>
                      </m:r>
                      <m:sSub>
                        <m:sSub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fr-FR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fr-FR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𝑠𝑖𝑛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)− </m:t>
                      </m:r>
                      <m:r>
                        <a:rPr lang="fr-FR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fr-FR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fr-FR" i="1" smtClean="0">
                          <a:latin typeface="Cambria Math" panose="02040503050406030204" pitchFamily="18" charset="0"/>
                        </a:rPr>
                        <m:t>)</m:t>
                      </m:r>
                      <m:sSub>
                        <m:sSub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𝑒𝑓𝑓</m:t>
                          </m:r>
                        </m:sub>
                      </m:sSub>
                      <m:r>
                        <a:rPr lang="fr-FR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fr-FR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5EFB3A35-1C7B-A700-84A2-B0ECBBD0A4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7516" y="1602212"/>
                <a:ext cx="6516965" cy="472502"/>
              </a:xfrm>
              <a:prstGeom prst="rect">
                <a:avLst/>
              </a:prstGeom>
              <a:blipFill>
                <a:blip r:embed="rId2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Image 7">
            <a:extLst>
              <a:ext uri="{FF2B5EF4-FFF2-40B4-BE49-F238E27FC236}">
                <a16:creationId xmlns:a16="http://schemas.microsoft.com/office/drawing/2014/main" id="{B6A13E51-A7D2-9833-3311-DA58B6EF37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8430" y="2706328"/>
            <a:ext cx="9575138" cy="1193087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sp>
        <p:nvSpPr>
          <p:cNvPr id="9" name="Flèche vers la droite 8">
            <a:extLst>
              <a:ext uri="{FF2B5EF4-FFF2-40B4-BE49-F238E27FC236}">
                <a16:creationId xmlns:a16="http://schemas.microsoft.com/office/drawing/2014/main" id="{94D7B1C7-B2ED-2CC6-00FB-113CF46CD7F1}"/>
              </a:ext>
            </a:extLst>
          </p:cNvPr>
          <p:cNvSpPr/>
          <p:nvPr/>
        </p:nvSpPr>
        <p:spPr>
          <a:xfrm>
            <a:off x="4130458" y="4531029"/>
            <a:ext cx="1103694" cy="378373"/>
          </a:xfrm>
          <a:prstGeom prst="rightArrow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D0FD6FD3-A3B3-708A-6AAC-2ECB010DE404}"/>
                  </a:ext>
                </a:extLst>
              </p:cNvPr>
              <p:cNvSpPr txBox="1"/>
              <p:nvPr/>
            </p:nvSpPr>
            <p:spPr>
              <a:xfrm>
                <a:off x="5423338" y="4540070"/>
                <a:ext cx="29209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fr-FR" b="0" i="1" smtClean="0">
                          <a:latin typeface="Cambria Math" panose="02040503050406030204" pitchFamily="18" charset="0"/>
                        </a:rPr>
                        <m:t>Algorithme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fr-FR" b="0" i="1" smtClean="0">
                          <a:latin typeface="Cambria Math" panose="02040503050406030204" pitchFamily="18" charset="0"/>
                        </a:rPr>
                        <m:t>de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fr-FR" b="0" i="1" smtClean="0">
                          <a:latin typeface="Cambria Math" panose="02040503050406030204" pitchFamily="18" charset="0"/>
                        </a:rPr>
                        <m:t>Runge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fr-FR" b="0" i="1" smtClean="0">
                          <a:latin typeface="Cambria Math" panose="02040503050406030204" pitchFamily="18" charset="0"/>
                        </a:rPr>
                        <m:t>Kutta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D0FD6FD3-A3B3-708A-6AAC-2ECB010DE4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3338" y="4540070"/>
                <a:ext cx="2920992" cy="369332"/>
              </a:xfrm>
              <a:prstGeom prst="rect">
                <a:avLst/>
              </a:prstGeom>
              <a:blipFill>
                <a:blip r:embed="rId4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729966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DAB98469-838B-15EA-CE7A-76691264AC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5660" y="2332548"/>
            <a:ext cx="5800675" cy="432867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AD1E5B5A-BFB1-34DA-12EC-B4BB76EB44EE}"/>
                  </a:ext>
                </a:extLst>
              </p:cNvPr>
              <p:cNvSpPr txBox="1"/>
              <p:nvPr/>
            </p:nvSpPr>
            <p:spPr>
              <a:xfrm>
                <a:off x="3229409" y="598419"/>
                <a:ext cx="5733173" cy="829843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num>
                        <m:den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sSub>
                            <m:sSubPr>
                              <m:ctrlP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f>
                        <m:f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𝜂</m:t>
                          </m:r>
                        </m:num>
                        <m:den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den>
                      </m:f>
                      <m:r>
                        <m:rPr>
                          <m:sty m:val="p"/>
                        </m:rPr>
                        <a:rPr lang="fr-FR" sz="2400" b="0" i="1" smtClean="0">
                          <a:latin typeface="Cambria Math" panose="02040503050406030204" pitchFamily="18" charset="0"/>
                        </a:rPr>
                        <m:t>erfc</m:t>
                      </m:r>
                      <m:d>
                        <m:d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num>
                            <m:den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ad>
                                <m:radPr>
                                  <m:degHide m:val="on"/>
                                  <m:ctrlPr>
                                    <a:rPr lang="fr-FR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fr-FR" sz="2400" b="0" i="1" smtClean="0">
                                      <a:latin typeface="Cambria Math" panose="02040503050406030204" pitchFamily="18" charset="0"/>
                                    </a:rPr>
                                    <m:t>𝑐𝑡</m:t>
                                  </m:r>
                                </m:e>
                              </m:rad>
                            </m:den>
                          </m:f>
                        </m:e>
                      </m:d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fr-FR" sz="2400" b="0" i="1" smtClean="0">
                          <a:latin typeface="Cambria Math" panose="02040503050406030204" pitchFamily="18" charset="0"/>
                        </a:rPr>
                        <m:t>erfc</m:t>
                      </m:r>
                      <m:d>
                        <m:d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ad>
                            <m:radPr>
                              <m:degHide m:val="on"/>
                              <m:ctrlP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fr-FR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sz="2400" b="0" i="1" smtClean="0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num>
                                <m:den>
                                  <m:r>
                                    <a:rPr lang="fr-FR" sz="2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den>
                              </m:f>
                            </m:e>
                          </m:rad>
                        </m:e>
                      </m:d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AD1E5B5A-BFB1-34DA-12EC-B4BB76EB44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9409" y="598419"/>
                <a:ext cx="5733173" cy="829843"/>
              </a:xfrm>
              <a:prstGeom prst="rect">
                <a:avLst/>
              </a:prstGeom>
              <a:blipFill>
                <a:blip r:embed="rId3"/>
                <a:stretch>
                  <a:fillRect l="-219" r="-2851" b="-5797"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ZoneTexte 19">
                <a:extLst>
                  <a:ext uri="{FF2B5EF4-FFF2-40B4-BE49-F238E27FC236}">
                    <a16:creationId xmlns:a16="http://schemas.microsoft.com/office/drawing/2014/main" id="{B03EAAE4-85BB-392B-250F-5D3949BEB7C9}"/>
                  </a:ext>
                </a:extLst>
              </p:cNvPr>
              <p:cNvSpPr txBox="1"/>
              <p:nvPr/>
            </p:nvSpPr>
            <p:spPr>
              <a:xfrm>
                <a:off x="4757906" y="1729691"/>
                <a:ext cx="2676181" cy="6028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fr-FR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</m:sSub>
                      <m:r>
                        <a:rPr lang="fr-FR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num>
                        <m:den>
                          <m:r>
                            <a:rPr lang="fr-FR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fr-FR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sSub>
                            <m:sSubPr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fr-FR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fr-FR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f>
                        <m:f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i="1" smtClean="0">
                              <a:latin typeface="Cambria Math" panose="02040503050406030204" pitchFamily="18" charset="0"/>
                            </a:rPr>
                            <m:t>𝜂</m:t>
                          </m:r>
                        </m:num>
                        <m:den>
                          <m:r>
                            <a:rPr lang="fr-FR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den>
                      </m:f>
                      <m:r>
                        <a:rPr lang="fr-FR" i="1" smtClean="0">
                          <a:latin typeface="Cambria Math" panose="02040503050406030204" pitchFamily="18" charset="0"/>
                        </a:rPr>
                        <m:t>,  </m:t>
                      </m:r>
                      <m:r>
                        <a:rPr lang="fr-FR" i="1" smtClean="0">
                          <a:latin typeface="Cambria Math" panose="02040503050406030204" pitchFamily="18" charset="0"/>
                        </a:rPr>
                        <m:t>𝜏</m:t>
                      </m:r>
                      <m:r>
                        <a:rPr lang="fr-FR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fr-FR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fr-FR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fr-FR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den>
                      </m:f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20" name="ZoneTexte 19">
                <a:extLst>
                  <a:ext uri="{FF2B5EF4-FFF2-40B4-BE49-F238E27FC236}">
                    <a16:creationId xmlns:a16="http://schemas.microsoft.com/office/drawing/2014/main" id="{B03EAAE4-85BB-392B-250F-5D3949BEB7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7906" y="1729691"/>
                <a:ext cx="2676181" cy="602857"/>
              </a:xfrm>
              <a:prstGeom prst="rect">
                <a:avLst/>
              </a:prstGeom>
              <a:blipFill>
                <a:blip r:embed="rId4"/>
                <a:stretch>
                  <a:fillRect l="-1415" r="-5660" b="-1458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ZoneTexte 1">
            <a:extLst>
              <a:ext uri="{FF2B5EF4-FFF2-40B4-BE49-F238E27FC236}">
                <a16:creationId xmlns:a16="http://schemas.microsoft.com/office/drawing/2014/main" id="{2977CFBD-2B4C-CAAA-3842-9418EE4C173F}"/>
              </a:ext>
            </a:extLst>
          </p:cNvPr>
          <p:cNvSpPr txBox="1"/>
          <p:nvPr/>
        </p:nvSpPr>
        <p:spPr>
          <a:xfrm>
            <a:off x="262885" y="1661788"/>
            <a:ext cx="293277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i="1" dirty="0"/>
              <a:t>Injection-</a:t>
            </a:r>
            <a:r>
              <a:rPr lang="fr-FR" sz="1400" i="1" dirty="0" err="1"/>
              <a:t>induced</a:t>
            </a:r>
            <a:r>
              <a:rPr lang="fr-FR" sz="1400" i="1" dirty="0"/>
              <a:t> </a:t>
            </a:r>
            <a:r>
              <a:rPr lang="fr-FR" sz="1400" i="1" dirty="0" err="1"/>
              <a:t>seismicity</a:t>
            </a:r>
            <a:r>
              <a:rPr lang="fr-FR" sz="1400" i="1" dirty="0"/>
              <a:t> : </a:t>
            </a:r>
            <a:r>
              <a:rPr lang="fr-FR" sz="1400" i="1" dirty="0" err="1"/>
              <a:t>Poroelastic</a:t>
            </a:r>
            <a:r>
              <a:rPr lang="fr-FR" sz="1400" i="1" dirty="0"/>
              <a:t> and </a:t>
            </a:r>
            <a:r>
              <a:rPr lang="fr-FR" sz="1400" i="1" dirty="0" err="1"/>
              <a:t>earthquake</a:t>
            </a:r>
            <a:r>
              <a:rPr lang="fr-FR" sz="1400" i="1" dirty="0"/>
              <a:t> </a:t>
            </a:r>
            <a:r>
              <a:rPr lang="fr-FR" sz="1400" i="1" dirty="0" err="1"/>
              <a:t>nucleation</a:t>
            </a:r>
            <a:r>
              <a:rPr lang="fr-FR" sz="1400" i="1" dirty="0"/>
              <a:t> </a:t>
            </a:r>
            <a:r>
              <a:rPr lang="fr-FR" sz="1400" i="1" dirty="0" err="1"/>
              <a:t>eﬀects</a:t>
            </a:r>
            <a:r>
              <a:rPr lang="fr-FR" sz="1400" dirty="0"/>
              <a:t>, JGR </a:t>
            </a:r>
          </a:p>
        </p:txBody>
      </p:sp>
    </p:spTree>
    <p:extLst>
      <p:ext uri="{BB962C8B-B14F-4D97-AF65-F5344CB8AC3E}">
        <p14:creationId xmlns:p14="http://schemas.microsoft.com/office/powerpoint/2010/main" val="10362886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DEC9798-39A9-A73F-4161-1ED3CE0B73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0D69D2AB-9FF9-7A0C-EF61-F891B668AB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453444"/>
            <a:ext cx="5294716" cy="3951110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age 10">
            <a:extLst>
              <a:ext uri="{FF2B5EF4-FFF2-40B4-BE49-F238E27FC236}">
                <a16:creationId xmlns:a16="http://schemas.microsoft.com/office/drawing/2014/main" id="{9EC96E9A-AAF9-70E0-BEAB-1F35292718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3817" y="1453445"/>
            <a:ext cx="5294715" cy="395110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ZoneTexte 1">
                <a:extLst>
                  <a:ext uri="{FF2B5EF4-FFF2-40B4-BE49-F238E27FC236}">
                    <a16:creationId xmlns:a16="http://schemas.microsoft.com/office/drawing/2014/main" id="{ED7A62C6-A239-9486-A61B-9E4390AEB783}"/>
                  </a:ext>
                </a:extLst>
              </p:cNvPr>
              <p:cNvSpPr txBox="1"/>
              <p:nvPr/>
            </p:nvSpPr>
            <p:spPr>
              <a:xfrm>
                <a:off x="5641248" y="672358"/>
                <a:ext cx="877420" cy="4706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2" name="ZoneTexte 1">
                <a:extLst>
                  <a:ext uri="{FF2B5EF4-FFF2-40B4-BE49-F238E27FC236}">
                    <a16:creationId xmlns:a16="http://schemas.microsoft.com/office/drawing/2014/main" id="{ED7A62C6-A239-9486-A61B-9E4390AEB7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1248" y="672358"/>
                <a:ext cx="877420" cy="470642"/>
              </a:xfrm>
              <a:prstGeom prst="rect">
                <a:avLst/>
              </a:prstGeom>
              <a:blipFill>
                <a:blip r:embed="rId4"/>
                <a:stretch>
                  <a:fillRect b="-1282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26817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D5D5CB22-2DFD-AF38-B0E4-04ECFA7C47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453444"/>
            <a:ext cx="5294716" cy="395111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Image 1">
            <a:extLst>
              <a:ext uri="{FF2B5EF4-FFF2-40B4-BE49-F238E27FC236}">
                <a16:creationId xmlns:a16="http://schemas.microsoft.com/office/drawing/2014/main" id="{BF643ED4-2637-E2B2-DE51-E30A4552F4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3817" y="1453445"/>
            <a:ext cx="5294715" cy="395110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6ED7B431-D1BF-CDDB-15C8-6BC345224A69}"/>
                  </a:ext>
                </a:extLst>
              </p:cNvPr>
              <p:cNvSpPr txBox="1"/>
              <p:nvPr/>
            </p:nvSpPr>
            <p:spPr>
              <a:xfrm>
                <a:off x="5641248" y="672358"/>
                <a:ext cx="877420" cy="4706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6ED7B431-D1BF-CDDB-15C8-6BC345224A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1248" y="672358"/>
                <a:ext cx="877420" cy="470642"/>
              </a:xfrm>
              <a:prstGeom prst="rect">
                <a:avLst/>
              </a:prstGeom>
              <a:blipFill>
                <a:blip r:embed="rId4"/>
                <a:stretch>
                  <a:fillRect b="-1282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768751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B2032B13-838A-8157-7152-649D258193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8649" y="1741825"/>
            <a:ext cx="5854700" cy="4394200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489CEB27-E1F8-B9FF-3F13-E3B599AA3F79}"/>
              </a:ext>
            </a:extLst>
          </p:cNvPr>
          <p:cNvSpPr txBox="1"/>
          <p:nvPr/>
        </p:nvSpPr>
        <p:spPr>
          <a:xfrm>
            <a:off x="3836125" y="1280160"/>
            <a:ext cx="45197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/>
              <a:t>Ajout d’un délai</a:t>
            </a:r>
          </a:p>
        </p:txBody>
      </p:sp>
    </p:spTree>
    <p:extLst>
      <p:ext uri="{BB962C8B-B14F-4D97-AF65-F5344CB8AC3E}">
        <p14:creationId xmlns:p14="http://schemas.microsoft.com/office/powerpoint/2010/main" val="10189198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6CCCF8FD-2623-0CE1-6733-AB6230441C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453444"/>
            <a:ext cx="5294716" cy="3951110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age 8">
            <a:extLst>
              <a:ext uri="{FF2B5EF4-FFF2-40B4-BE49-F238E27FC236}">
                <a16:creationId xmlns:a16="http://schemas.microsoft.com/office/drawing/2014/main" id="{25721AE3-5241-DA7D-23E9-002154F649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3817" y="1453445"/>
            <a:ext cx="5294715" cy="395110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ZoneTexte 20">
                <a:extLst>
                  <a:ext uri="{FF2B5EF4-FFF2-40B4-BE49-F238E27FC236}">
                    <a16:creationId xmlns:a16="http://schemas.microsoft.com/office/drawing/2014/main" id="{C37B7F49-BA48-D99E-71DF-0593799C5742}"/>
                  </a:ext>
                </a:extLst>
              </p:cNvPr>
              <p:cNvSpPr txBox="1"/>
              <p:nvPr/>
            </p:nvSpPr>
            <p:spPr>
              <a:xfrm>
                <a:off x="5641248" y="672358"/>
                <a:ext cx="877420" cy="4706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21" name="ZoneTexte 20">
                <a:extLst>
                  <a:ext uri="{FF2B5EF4-FFF2-40B4-BE49-F238E27FC236}">
                    <a16:creationId xmlns:a16="http://schemas.microsoft.com/office/drawing/2014/main" id="{C37B7F49-BA48-D99E-71DF-0593799C57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1248" y="672358"/>
                <a:ext cx="877420" cy="470642"/>
              </a:xfrm>
              <a:prstGeom prst="rect">
                <a:avLst/>
              </a:prstGeom>
              <a:blipFill>
                <a:blip r:embed="rId4"/>
                <a:stretch>
                  <a:fillRect b="-1282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226390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A4857A04-25A5-2623-EAA7-B9C8717AC7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632" y="2113626"/>
            <a:ext cx="3517119" cy="2624602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CD67800-37AC-4E14-89B0-F79DCB3FB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6560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age 3">
            <a:extLst>
              <a:ext uri="{FF2B5EF4-FFF2-40B4-BE49-F238E27FC236}">
                <a16:creationId xmlns:a16="http://schemas.microsoft.com/office/drawing/2014/main" id="{E29BDE8D-BB1B-EA04-2822-0270A551D7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0676" y="2106079"/>
            <a:ext cx="3537345" cy="2639696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0F1788F-A5AE-4188-8274-F7F2E3833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959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 2">
            <a:extLst>
              <a:ext uri="{FF2B5EF4-FFF2-40B4-BE49-F238E27FC236}">
                <a16:creationId xmlns:a16="http://schemas.microsoft.com/office/drawing/2014/main" id="{9E28F72E-3747-4AED-EDAD-97CAC2C483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2336" y="2113626"/>
            <a:ext cx="3517120" cy="2624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620338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</TotalTime>
  <Words>102</Words>
  <Application>Microsoft Macintosh PowerPoint</Application>
  <PresentationFormat>Grand écran</PresentationFormat>
  <Paragraphs>12</Paragraphs>
  <Slides>12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12</vt:i4>
      </vt:variant>
    </vt:vector>
  </HeadingPairs>
  <TitlesOfParts>
    <vt:vector size="17" baseType="lpstr">
      <vt:lpstr>Aptos</vt:lpstr>
      <vt:lpstr>Aptos Display</vt:lpstr>
      <vt:lpstr>Arial</vt:lpstr>
      <vt:lpstr>Cambria Math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Léonard DUVAL--LAUDE</dc:creator>
  <cp:lastModifiedBy>Léonard DUVAL--LAUDE</cp:lastModifiedBy>
  <cp:revision>6</cp:revision>
  <dcterms:created xsi:type="dcterms:W3CDTF">2025-11-30T17:28:06Z</dcterms:created>
  <dcterms:modified xsi:type="dcterms:W3CDTF">2025-12-01T08:31:09Z</dcterms:modified>
</cp:coreProperties>
</file>